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9" r:id="rId3"/>
    <p:sldId id="260" r:id="rId4"/>
    <p:sldId id="258" r:id="rId5"/>
    <p:sldId id="261" r:id="rId6"/>
    <p:sldId id="262" r:id="rId7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9" d="100"/>
          <a:sy n="69" d="100"/>
        </p:scale>
        <p:origin x="-504" y="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35" d="100"/>
          <a:sy n="35" d="100"/>
        </p:scale>
        <p:origin x="-2178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F91E1A-9192-413B-8140-77D390AF135A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99CFD0-B110-49A2-B578-0F98CD5AC7BC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99CFD0-B110-49A2-B578-0F98CD5AC7BC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4BAF3-8C27-4781-8C32-F562F870162D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08F27-38E3-49B9-B8C1-65BC33F089D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4BAF3-8C27-4781-8C32-F562F870162D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08F27-38E3-49B9-B8C1-65BC33F089D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4BAF3-8C27-4781-8C32-F562F870162D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08F27-38E3-49B9-B8C1-65BC33F089D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4BAF3-8C27-4781-8C32-F562F870162D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08F27-38E3-49B9-B8C1-65BC33F089D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4BAF3-8C27-4781-8C32-F562F870162D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08F27-38E3-49B9-B8C1-65BC33F089D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4BAF3-8C27-4781-8C32-F562F870162D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08F27-38E3-49B9-B8C1-65BC33F089D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4BAF3-8C27-4781-8C32-F562F870162D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08F27-38E3-49B9-B8C1-65BC33F089D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4BAF3-8C27-4781-8C32-F562F870162D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08F27-38E3-49B9-B8C1-65BC33F089D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4BAF3-8C27-4781-8C32-F562F870162D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08F27-38E3-49B9-B8C1-65BC33F089D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4BAF3-8C27-4781-8C32-F562F870162D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08F27-38E3-49B9-B8C1-65BC33F089D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4BAF3-8C27-4781-8C32-F562F870162D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08F27-38E3-49B9-B8C1-65BC33F089D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A4BAF3-8C27-4781-8C32-F562F870162D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08F27-38E3-49B9-B8C1-65BC33F089D9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323528" y="2780928"/>
            <a:ext cx="8460432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Název školy: Střední zdravotnická škola a vyšší odborná škola zdravotnická Karlovy Vary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Číslo projektu: CZ.1.07/1.5.00/34.0953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Vzdělávací materiál: Charakter a fyzický vzhled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Šablona III/2 Inovace a zkvalitnění výuky prostřednictvím ICT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Název materiálu: </a:t>
            </a: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VY_32_INOVACE_ANJ.2.03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Datum tvorby: 3.3.2014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Vyučovací předmět, ročník, obor: </a:t>
            </a: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ANJ</a:t>
            </a: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, 2. ročník, všechny obory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Autor: Mgr. Ilona Kopšová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Anotace: DUM využívá ICT při výuce, motivuje a aktivuje žáky. Inovuje a zkvalitňuje výuku 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  anglického jazyka. Rozšiřuje a upevňuje schopnost aktivně používat slovní zásobu na téma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  charakter osobnosti a fyzický vzhled.</a:t>
            </a:r>
          </a:p>
        </p:txBody>
      </p:sp>
      <p:pic>
        <p:nvPicPr>
          <p:cNvPr id="3" name="Obrázek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476672"/>
            <a:ext cx="7776864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Skupina 5"/>
          <p:cNvGrpSpPr/>
          <p:nvPr/>
        </p:nvGrpSpPr>
        <p:grpSpPr>
          <a:xfrm rot="20523513">
            <a:off x="719181" y="863161"/>
            <a:ext cx="3393085" cy="2636912"/>
            <a:chOff x="611560" y="548680"/>
            <a:chExt cx="3393085" cy="2636912"/>
          </a:xfrm>
        </p:grpSpPr>
        <p:pic>
          <p:nvPicPr>
            <p:cNvPr id="3" name="Picture 18" descr="C:\Users\Ilona\AppData\Local\Microsoft\Windows\Temporary Internet Files\Content.IE5\WXYIKB1O\MP900439326[1]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11560" y="548680"/>
              <a:ext cx="3393085" cy="2636912"/>
            </a:xfrm>
            <a:prstGeom prst="rect">
              <a:avLst/>
            </a:prstGeom>
            <a:noFill/>
          </p:spPr>
        </p:pic>
        <p:sp>
          <p:nvSpPr>
            <p:cNvPr id="4" name="TextovéPole 3"/>
            <p:cNvSpPr txBox="1"/>
            <p:nvPr/>
          </p:nvSpPr>
          <p:spPr>
            <a:xfrm>
              <a:off x="611560" y="548680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3</a:t>
              </a:r>
              <a:endParaRPr lang="en-GB" dirty="0"/>
            </a:p>
          </p:txBody>
        </p:sp>
      </p:grpSp>
      <p:grpSp>
        <p:nvGrpSpPr>
          <p:cNvPr id="7" name="Skupina 6"/>
          <p:cNvGrpSpPr/>
          <p:nvPr/>
        </p:nvGrpSpPr>
        <p:grpSpPr>
          <a:xfrm rot="930029">
            <a:off x="4413004" y="3464896"/>
            <a:ext cx="3851412" cy="2567608"/>
            <a:chOff x="4860032" y="3573016"/>
            <a:chExt cx="3851412" cy="2567608"/>
          </a:xfrm>
        </p:grpSpPr>
        <p:pic>
          <p:nvPicPr>
            <p:cNvPr id="2" name="Picture 20" descr="C:\Users\Ilona\AppData\Local\Microsoft\Windows\Temporary Internet Files\Content.IE5\I3AFN4EQ\MP900442260[1]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860032" y="3573016"/>
              <a:ext cx="3851412" cy="2567608"/>
            </a:xfrm>
            <a:prstGeom prst="rect">
              <a:avLst/>
            </a:prstGeom>
            <a:noFill/>
          </p:spPr>
        </p:pic>
        <p:sp>
          <p:nvSpPr>
            <p:cNvPr id="5" name="TextovéPole 4"/>
            <p:cNvSpPr txBox="1"/>
            <p:nvPr/>
          </p:nvSpPr>
          <p:spPr>
            <a:xfrm>
              <a:off x="8316416" y="5661248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4</a:t>
              </a:r>
              <a:endParaRPr lang="en-GB" dirty="0"/>
            </a:p>
          </p:txBody>
        </p:sp>
      </p:grpSp>
      <p:sp>
        <p:nvSpPr>
          <p:cNvPr id="8" name="Obdélník 7"/>
          <p:cNvSpPr/>
          <p:nvPr/>
        </p:nvSpPr>
        <p:spPr>
          <a:xfrm>
            <a:off x="755576" y="2708920"/>
            <a:ext cx="7642990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GB" sz="3600" b="1" cap="none" spc="0" dirty="0" smtClean="0">
                <a:ln w="50800"/>
                <a:solidFill>
                  <a:schemeClr val="accent5">
                    <a:lumMod val="60000"/>
                    <a:lumOff val="40000"/>
                  </a:schemeClr>
                </a:solidFill>
                <a:effectLst/>
              </a:rPr>
              <a:t>What do they look like?</a:t>
            </a:r>
          </a:p>
          <a:p>
            <a:pPr algn="ctr"/>
            <a:r>
              <a:rPr lang="en-GB" sz="3600" b="1" dirty="0" smtClean="0">
                <a:ln w="50800"/>
                <a:solidFill>
                  <a:schemeClr val="accent5">
                    <a:lumMod val="60000"/>
                    <a:lumOff val="40000"/>
                  </a:schemeClr>
                </a:solidFill>
              </a:rPr>
              <a:t>What do you think their personality is?</a:t>
            </a:r>
            <a:endParaRPr lang="en-GB" sz="3600" b="1" cap="none" spc="0" dirty="0" smtClean="0">
              <a:ln w="50800"/>
              <a:solidFill>
                <a:schemeClr val="accent5">
                  <a:lumMod val="60000"/>
                  <a:lumOff val="40000"/>
                </a:schemeClr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7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770" decel="100000"/>
                                        <p:tgtEl>
                                          <p:spTgt spid="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0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2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395536" y="476672"/>
            <a:ext cx="8280408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GB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How h</a:t>
            </a:r>
            <a:r>
              <a:rPr lang="en-GB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as your personality </a:t>
            </a:r>
          </a:p>
          <a:p>
            <a:pPr algn="ctr"/>
            <a:r>
              <a:rPr lang="en-GB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changed</a:t>
            </a:r>
            <a:r>
              <a:rPr lang="en-GB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during last two years?</a:t>
            </a:r>
          </a:p>
        </p:txBody>
      </p:sp>
      <p:sp>
        <p:nvSpPr>
          <p:cNvPr id="4" name="Obdélník 3"/>
          <p:cNvSpPr/>
          <p:nvPr/>
        </p:nvSpPr>
        <p:spPr>
          <a:xfrm>
            <a:off x="724823" y="2348880"/>
            <a:ext cx="7728398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GB" sz="4800" b="1" cap="none" spc="0" dirty="0" smtClean="0">
                <a:ln/>
                <a:solidFill>
                  <a:schemeClr val="accent3"/>
                </a:solidFill>
                <a:effectLst/>
              </a:rPr>
              <a:t>What about your best friend?</a:t>
            </a:r>
          </a:p>
          <a:p>
            <a:pPr algn="ctr"/>
            <a:r>
              <a:rPr lang="en-GB" sz="4800" b="1" dirty="0" smtClean="0">
                <a:ln/>
                <a:solidFill>
                  <a:schemeClr val="accent3"/>
                </a:solidFill>
              </a:rPr>
              <a:t>How has he/she changed?</a:t>
            </a:r>
            <a:endParaRPr lang="cs-CZ" sz="48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1403648" y="4149080"/>
            <a:ext cx="6362831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4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Who do you have </a:t>
            </a:r>
          </a:p>
          <a:p>
            <a:pPr algn="ctr"/>
            <a:r>
              <a:rPr lang="en-GB" sz="4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a bad relationship with?</a:t>
            </a:r>
          </a:p>
          <a:p>
            <a:pPr algn="ctr"/>
            <a:r>
              <a:rPr lang="en-GB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Why?</a:t>
            </a:r>
            <a:endParaRPr lang="cs-CZ" sz="4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Skupina 24"/>
          <p:cNvGrpSpPr/>
          <p:nvPr/>
        </p:nvGrpSpPr>
        <p:grpSpPr>
          <a:xfrm>
            <a:off x="62203" y="2635303"/>
            <a:ext cx="3168352" cy="2814876"/>
            <a:chOff x="539552" y="3429000"/>
            <a:chExt cx="3168352" cy="2814876"/>
          </a:xfrm>
        </p:grpSpPr>
        <p:pic>
          <p:nvPicPr>
            <p:cNvPr id="1032" name="Picture 8" descr="C:\Users\Ilona\AppData\Local\Microsoft\Windows\Temporary Internet Files\Content.IE5\WXYIKB1O\MP900442480[1]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39552" y="3429000"/>
              <a:ext cx="3168352" cy="2814876"/>
            </a:xfrm>
            <a:prstGeom prst="rect">
              <a:avLst/>
            </a:prstGeom>
            <a:noFill/>
          </p:spPr>
        </p:pic>
        <p:sp>
          <p:nvSpPr>
            <p:cNvPr id="23" name="TextovéPole 22"/>
            <p:cNvSpPr txBox="1"/>
            <p:nvPr/>
          </p:nvSpPr>
          <p:spPr>
            <a:xfrm>
              <a:off x="899592" y="3789040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2</a:t>
              </a:r>
              <a:endParaRPr lang="en-GB" dirty="0"/>
            </a:p>
          </p:txBody>
        </p:sp>
      </p:grpSp>
      <p:grpSp>
        <p:nvGrpSpPr>
          <p:cNvPr id="24" name="Skupina 23"/>
          <p:cNvGrpSpPr/>
          <p:nvPr/>
        </p:nvGrpSpPr>
        <p:grpSpPr>
          <a:xfrm rot="968525">
            <a:off x="3616944" y="647498"/>
            <a:ext cx="5148063" cy="3456384"/>
            <a:chOff x="4283968" y="548680"/>
            <a:chExt cx="4571999" cy="3046809"/>
          </a:xfrm>
        </p:grpSpPr>
        <p:pic>
          <p:nvPicPr>
            <p:cNvPr id="1028" name="Picture 4" descr="C:\Users\Ilona\AppData\Local\Microsoft\Windows\Temporary Internet Files\Content.IE5\OCH93P8O\MP900422340[1]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283968" y="548680"/>
              <a:ext cx="4571999" cy="3046809"/>
            </a:xfrm>
            <a:prstGeom prst="rect">
              <a:avLst/>
            </a:prstGeom>
            <a:noFill/>
          </p:spPr>
        </p:pic>
        <p:sp>
          <p:nvSpPr>
            <p:cNvPr id="22" name="TextovéPole 21"/>
            <p:cNvSpPr txBox="1"/>
            <p:nvPr/>
          </p:nvSpPr>
          <p:spPr>
            <a:xfrm>
              <a:off x="8244408" y="908720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1</a:t>
              </a:r>
              <a:endParaRPr lang="en-GB" dirty="0"/>
            </a:p>
          </p:txBody>
        </p:sp>
      </p:grpSp>
      <p:sp>
        <p:nvSpPr>
          <p:cNvPr id="8" name="Obdélník 7"/>
          <p:cNvSpPr/>
          <p:nvPr/>
        </p:nvSpPr>
        <p:spPr>
          <a:xfrm>
            <a:off x="1115616" y="4293096"/>
            <a:ext cx="7056049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GB" sz="4400" b="1" cap="none" spc="0" dirty="0" smtClean="0">
                <a:ln/>
                <a:solidFill>
                  <a:srgbClr val="00B050"/>
                </a:solidFill>
                <a:effectLst/>
              </a:rPr>
              <a:t>How should </a:t>
            </a:r>
          </a:p>
          <a:p>
            <a:pPr algn="ctr"/>
            <a:r>
              <a:rPr lang="en-GB" sz="4400" b="1" cap="none" spc="0" dirty="0" smtClean="0">
                <a:ln/>
                <a:solidFill>
                  <a:srgbClr val="00B050"/>
                </a:solidFill>
                <a:effectLst/>
              </a:rPr>
              <a:t>a good relationship </a:t>
            </a:r>
          </a:p>
          <a:p>
            <a:pPr algn="ctr"/>
            <a:r>
              <a:rPr lang="en-GB" sz="4400" b="1" cap="none" spc="0" dirty="0" smtClean="0">
                <a:ln/>
                <a:solidFill>
                  <a:srgbClr val="00B050"/>
                </a:solidFill>
                <a:effectLst/>
              </a:rPr>
              <a:t>between partners look like?</a:t>
            </a:r>
            <a:endParaRPr lang="cs-CZ" sz="4400" b="1" cap="none" spc="0" dirty="0">
              <a:ln/>
              <a:solidFill>
                <a:srgbClr val="00B05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Skupina 8"/>
          <p:cNvGrpSpPr/>
          <p:nvPr/>
        </p:nvGrpSpPr>
        <p:grpSpPr>
          <a:xfrm>
            <a:off x="827584" y="764704"/>
            <a:ext cx="7632848" cy="5088565"/>
            <a:chOff x="899592" y="692696"/>
            <a:chExt cx="7632848" cy="5088565"/>
          </a:xfrm>
        </p:grpSpPr>
        <p:pic>
          <p:nvPicPr>
            <p:cNvPr id="1030" name="Picture 6" descr="C:\Users\Ilona\AppData\Local\Microsoft\Windows\Temporary Internet Files\Content.IE5\WXYIKB1O\MP900448420[1]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99592" y="692696"/>
              <a:ext cx="7632848" cy="5088565"/>
            </a:xfrm>
            <a:prstGeom prst="rect">
              <a:avLst/>
            </a:prstGeom>
            <a:noFill/>
          </p:spPr>
        </p:pic>
        <p:sp>
          <p:nvSpPr>
            <p:cNvPr id="8" name="TextovéPole 7"/>
            <p:cNvSpPr txBox="1"/>
            <p:nvPr/>
          </p:nvSpPr>
          <p:spPr>
            <a:xfrm>
              <a:off x="7956376" y="5373216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5</a:t>
              </a:r>
              <a:endParaRPr lang="en-GB" dirty="0">
                <a:solidFill>
                  <a:schemeClr val="bg1"/>
                </a:solidFill>
              </a:endParaRPr>
            </a:p>
          </p:txBody>
        </p:sp>
      </p:grpSp>
      <p:sp>
        <p:nvSpPr>
          <p:cNvPr id="2" name="Obdélník 1"/>
          <p:cNvSpPr/>
          <p:nvPr/>
        </p:nvSpPr>
        <p:spPr>
          <a:xfrm>
            <a:off x="611560" y="2060848"/>
            <a:ext cx="8038163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GB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Describe the character and </a:t>
            </a:r>
          </a:p>
          <a:p>
            <a:pPr algn="ctr"/>
            <a:r>
              <a:rPr lang="en-GB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look of each member </a:t>
            </a:r>
          </a:p>
          <a:p>
            <a:pPr algn="ctr"/>
            <a:r>
              <a:rPr lang="en-GB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of your family.</a:t>
            </a:r>
            <a:endParaRPr lang="cs-CZ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1.11111E-6 L 0.00139 0.31551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1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467544" y="908720"/>
            <a:ext cx="820891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cs-CZ" sz="12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Zdroje a citace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cs-CZ" sz="12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Autorem materiálu a všech jeho částí, není-li uvedeno jinak, je Mgr. Ilona Kopšová.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cs-CZ" sz="12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sz="12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Použitá literatura: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cs-CZ" sz="1200" b="1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BETÁKOVÁ, Lucie, PhDr., MA, PhD. </a:t>
            </a:r>
            <a:r>
              <a:rPr lang="cs-CZ" sz="1200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Angličtina učitele angličtiny</a:t>
            </a:r>
            <a:r>
              <a:rPr lang="cs-CZ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. Plzeň: </a:t>
            </a:r>
            <a:r>
              <a:rPr lang="cs-CZ" sz="1200" dirty="0" err="1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Fraus</a:t>
            </a:r>
            <a:r>
              <a:rPr lang="cs-CZ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, 2006, ISBN 80-7238-550-X. </a:t>
            </a:r>
            <a:endParaRPr lang="cs-CZ" sz="12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Cambridge Advanced Learner´s Dictionary</a:t>
            </a:r>
            <a:r>
              <a:rPr lang="en-US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. Cambridge: Cambridge University Press, 2005, ISBN 0-521-60499-0. </a:t>
            </a:r>
            <a:endParaRPr lang="cs-CZ" sz="12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HARMER, Jeremy. </a:t>
            </a:r>
            <a:r>
              <a:rPr lang="en-US" sz="1200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Teacher Knowledge</a:t>
            </a:r>
            <a:r>
              <a:rPr lang="en-US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. Edinburgh: Pearson</a:t>
            </a:r>
            <a:r>
              <a:rPr lang="cs-CZ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ELT</a:t>
            </a:r>
            <a:r>
              <a:rPr lang="en-US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, 2012, ISBN 978-1-4082-6804-9. </a:t>
            </a:r>
            <a:endParaRPr lang="cs-CZ" sz="12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sz="1200" dirty="0" smtClean="0"/>
              <a:t>SZLACHTA, Emma. </a:t>
            </a:r>
            <a:r>
              <a:rPr lang="cs-CZ" sz="1200" i="1" dirty="0" err="1" smtClean="0"/>
              <a:t>Choices</a:t>
            </a:r>
            <a:r>
              <a:rPr lang="cs-CZ" sz="1200" i="1" dirty="0" smtClean="0"/>
              <a:t> - </a:t>
            </a:r>
            <a:r>
              <a:rPr lang="cs-CZ" sz="1200" i="1" dirty="0" err="1" smtClean="0"/>
              <a:t>Intermediate</a:t>
            </a:r>
            <a:r>
              <a:rPr lang="cs-CZ" sz="1200" dirty="0" smtClean="0"/>
              <a:t>. Edinburgh: </a:t>
            </a:r>
            <a:r>
              <a:rPr lang="cs-CZ" sz="1200" dirty="0" err="1" smtClean="0"/>
              <a:t>Pearson</a:t>
            </a:r>
            <a:r>
              <a:rPr lang="cs-CZ" sz="1200" dirty="0" smtClean="0"/>
              <a:t> ELT, 2012, ISBN 978-1-4082-9617-2.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FOLEY, Mark; HALL, Diane. </a:t>
            </a:r>
            <a:r>
              <a:rPr lang="en-GB" sz="1200" i="1" dirty="0" err="1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MyGrammarLab</a:t>
            </a:r>
            <a:r>
              <a:rPr lang="en-GB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. Edinburgh: Pearson ELT, 2012, ISBN 9781408299159.</a:t>
            </a:r>
            <a:endParaRPr lang="cs-CZ" sz="12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539552" y="3645024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sz="1200" b="1" dirty="0" smtClean="0">
                <a:latin typeface="Calibri" pitchFamily="34" charset="0"/>
                <a:cs typeface="Times New Roman" pitchFamily="18" charset="0"/>
              </a:rPr>
              <a:t>Obrázky a fotografie: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sz="1200" dirty="0" smtClean="0">
                <a:latin typeface="Calibri" pitchFamily="34" charset="0"/>
                <a:cs typeface="Times New Roman" pitchFamily="18" charset="0"/>
              </a:rPr>
              <a:t>1- </a:t>
            </a:r>
            <a:r>
              <a:rPr lang="en-GB" sz="1200" dirty="0" smtClean="0">
                <a:latin typeface="Calibri" pitchFamily="34" charset="0"/>
                <a:cs typeface="Times New Roman" pitchFamily="18" charset="0"/>
              </a:rPr>
              <a:t>5</a:t>
            </a:r>
            <a:r>
              <a:rPr lang="cs-CZ" sz="1200" dirty="0" smtClean="0">
                <a:latin typeface="Calibri" pitchFamily="34" charset="0"/>
                <a:cs typeface="Times New Roman" pitchFamily="18" charset="0"/>
              </a:rPr>
              <a:t> – zdroj: klipart sady Microsoft Office 2007 </a:t>
            </a:r>
            <a:r>
              <a:rPr lang="en-GB" sz="1200" dirty="0" smtClean="0">
                <a:latin typeface="Calibri" pitchFamily="34" charset="0"/>
                <a:cs typeface="Times New Roman" pitchFamily="18" charset="0"/>
              </a:rPr>
              <a:t>[ONLINE</a:t>
            </a:r>
            <a:r>
              <a:rPr lang="en-GB" sz="1200" dirty="0">
                <a:latin typeface="Calibri" pitchFamily="34" charset="0"/>
                <a:cs typeface="Times New Roman" pitchFamily="18" charset="0"/>
              </a:rPr>
              <a:t>]</a:t>
            </a:r>
            <a:endParaRPr lang="en-GB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</TotalTime>
  <Words>307</Words>
  <Application>Microsoft Office PowerPoint</Application>
  <PresentationFormat>Předvádění na obrazovce (4:3)</PresentationFormat>
  <Paragraphs>45</Paragraphs>
  <Slides>6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6</vt:i4>
      </vt:variant>
    </vt:vector>
  </HeadingPairs>
  <TitlesOfParts>
    <vt:vector size="7" baseType="lpstr">
      <vt:lpstr>Motiv sady Office</vt:lpstr>
      <vt:lpstr>Snímek 1</vt:lpstr>
      <vt:lpstr>Snímek 2</vt:lpstr>
      <vt:lpstr>Snímek 3</vt:lpstr>
      <vt:lpstr>Snímek 4</vt:lpstr>
      <vt:lpstr>Snímek 5</vt:lpstr>
      <vt:lpstr>Snímek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Ilona</dc:creator>
  <cp:lastModifiedBy>Chalupna</cp:lastModifiedBy>
  <cp:revision>21</cp:revision>
  <dcterms:created xsi:type="dcterms:W3CDTF">2014-02-08T21:40:02Z</dcterms:created>
  <dcterms:modified xsi:type="dcterms:W3CDTF">2014-04-14T18:25:04Z</dcterms:modified>
</cp:coreProperties>
</file>